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95" r:id="rId2"/>
    <p:sldId id="325" r:id="rId3"/>
    <p:sldId id="336" r:id="rId4"/>
    <p:sldId id="342" r:id="rId5"/>
    <p:sldId id="347" r:id="rId6"/>
    <p:sldId id="348" r:id="rId7"/>
    <p:sldId id="349" r:id="rId8"/>
    <p:sldId id="345" r:id="rId9"/>
    <p:sldId id="354" r:id="rId10"/>
    <p:sldId id="350" r:id="rId11"/>
    <p:sldId id="351" r:id="rId12"/>
    <p:sldId id="352" r:id="rId13"/>
    <p:sldId id="353" r:id="rId14"/>
    <p:sldId id="343" r:id="rId1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charset="0"/>
        <a:ea typeface="宋体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charset="0"/>
        <a:ea typeface="宋体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charset="0"/>
        <a:ea typeface="宋体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charset="0"/>
        <a:ea typeface="宋体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charset="0"/>
        <a:ea typeface="宋体" charset="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 peng" initials="J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/>
    <p:restoredTop sz="94659"/>
  </p:normalViewPr>
  <p:slideViewPr>
    <p:cSldViewPr snapToGrid="0">
      <p:cViewPr>
        <p:scale>
          <a:sx n="90" d="100"/>
          <a:sy n="90" d="100"/>
        </p:scale>
        <p:origin x="-88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25441C4-6C06-A342-85C7-2C16826573E1}" type="datetimeFigureOut">
              <a:rPr lang="zh-CN" altLang="en-US"/>
              <a:pPr>
                <a:defRPr/>
              </a:pPr>
              <a:t>2017/12/22</a:t>
            </a:fld>
            <a:endParaRPr lang="zh-CN" altLang="en-US"/>
          </a:p>
        </p:txBody>
      </p:sp>
      <p:sp>
        <p:nvSpPr>
          <p:cNvPr id="286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FBB4DAE-94C5-3C4E-B291-40853DD0629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5054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>
                <a:latin typeface="Calibri" charset="0"/>
                <a:ea typeface="宋体" charset="0"/>
              </a:rPr>
              <a:t>亲，本页特殊字体为“</a:t>
            </a:r>
            <a:r>
              <a:rPr lang="en-US" altLang="zh-CN">
                <a:latin typeface="Calibri" charset="0"/>
                <a:ea typeface="宋体" charset="0"/>
              </a:rPr>
              <a:t>Billboard”</a:t>
            </a:r>
            <a:r>
              <a:rPr lang="zh-CN" altLang="en-US">
                <a:latin typeface="Calibri" charset="0"/>
                <a:ea typeface="宋体" charset="0"/>
              </a:rPr>
              <a:t>和“张海山锐谐体</a:t>
            </a:r>
            <a:r>
              <a:rPr lang="en-US" altLang="zh-CN">
                <a:latin typeface="Calibri" charset="0"/>
                <a:ea typeface="宋体" charset="0"/>
              </a:rPr>
              <a:t>”</a:t>
            </a:r>
            <a:r>
              <a:rPr lang="zh-CN" altLang="en-US">
                <a:latin typeface="Calibri" charset="0"/>
                <a:ea typeface="宋体" charset="0"/>
              </a:rPr>
              <a:t>，字体下载推荐网址</a:t>
            </a:r>
            <a:r>
              <a:rPr lang="en-US" altLang="zh-CN">
                <a:latin typeface="Calibri" charset="0"/>
                <a:ea typeface="宋体" charset="0"/>
              </a:rPr>
              <a:t>http://www.qiuziti.com/</a:t>
            </a:r>
            <a:r>
              <a:rPr lang="zh-CN" altLang="en-US">
                <a:latin typeface="Calibri" charset="0"/>
                <a:ea typeface="宋体" charset="0"/>
              </a:rPr>
              <a:t>，下载解压缩后将字体复制至</a:t>
            </a:r>
            <a:r>
              <a:rPr lang="en-US" altLang="zh-CN">
                <a:latin typeface="Calibri" charset="0"/>
                <a:ea typeface="宋体" charset="0"/>
              </a:rPr>
              <a:t>C</a:t>
            </a:r>
            <a:r>
              <a:rPr lang="zh-CN" altLang="en-US">
                <a:latin typeface="Calibri" charset="0"/>
                <a:ea typeface="宋体" charset="0"/>
              </a:rPr>
              <a:t>盘</a:t>
            </a:r>
            <a:r>
              <a:rPr lang="en-US" altLang="zh-CN">
                <a:latin typeface="Calibri" charset="0"/>
                <a:ea typeface="宋体" charset="0"/>
              </a:rPr>
              <a:t>WINDOWS</a:t>
            </a:r>
            <a:r>
              <a:rPr lang="zh-CN" altLang="en-US">
                <a:latin typeface="Calibri" charset="0"/>
                <a:ea typeface="宋体" charset="0"/>
              </a:rPr>
              <a:t>文件夹里的</a:t>
            </a:r>
            <a:r>
              <a:rPr lang="en-US" altLang="zh-CN">
                <a:latin typeface="Calibri" charset="0"/>
                <a:ea typeface="宋体" charset="0"/>
              </a:rPr>
              <a:t>FONTS</a:t>
            </a:r>
            <a:r>
              <a:rPr lang="zh-CN" altLang="en-US">
                <a:latin typeface="Calibri" charset="0"/>
                <a:ea typeface="宋体" charset="0"/>
              </a:rPr>
              <a:t>文件夹下即可。</a:t>
            </a:r>
          </a:p>
        </p:txBody>
      </p:sp>
      <p:sp>
        <p:nvSpPr>
          <p:cNvPr id="297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r" eaLnBrk="1" hangingPunct="1"/>
            <a:fld id="{19FB3C61-C768-3B46-B6EA-6A34C9984275}" type="slidenum">
              <a:rPr lang="zh-CN" altLang="en-US" sz="1200"/>
              <a:pPr algn="r" eaLnBrk="1" hangingPunct="1"/>
              <a:t>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73861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40D80-4FD0-7744-B5CB-EB924C86E555}" type="datetimeFigureOut">
              <a:rPr lang="zh-CN" altLang="en-US"/>
              <a:pPr>
                <a:defRPr/>
              </a:pPr>
              <a:t>2017/12/22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68A3BB-4603-5D45-B804-926482CE2F0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18564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D5009E-A4A4-9E42-845E-34F632F36CEB}" type="datetimeFigureOut">
              <a:rPr lang="zh-CN" altLang="en-US"/>
              <a:pPr>
                <a:defRPr/>
              </a:pPr>
              <a:t>2017/12/22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7BA5CE-A409-7248-9F34-D20A0AC8B77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97687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D1AF6-FA03-F145-87A9-A3CBFF4003C2}" type="datetimeFigureOut">
              <a:rPr lang="zh-CN" altLang="en-US"/>
              <a:pPr>
                <a:defRPr/>
              </a:pPr>
              <a:t>2017/12/22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7538C6-68FF-304D-908F-4E12005C2C4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29644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82E16-33D2-C748-BF1E-BC3D3B4E72E6}" type="datetimeFigureOut">
              <a:rPr lang="zh-CN" altLang="en-US"/>
              <a:pPr>
                <a:defRPr/>
              </a:pPr>
              <a:t>2017/12/22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CC65BE-7A44-6B4E-BAD8-193E9650804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90522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FB3849-C27C-7049-BAA8-11DD66AA3401}" type="datetimeFigureOut">
              <a:rPr lang="zh-CN" altLang="en-US"/>
              <a:pPr>
                <a:defRPr/>
              </a:pPr>
              <a:t>2017/12/22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5EDDFB-E201-594B-9879-0EC035F2094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81630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0F16E8-6F32-DE44-804B-8BF84B7D3DF1}" type="datetimeFigureOut">
              <a:rPr lang="zh-CN" altLang="en-US"/>
              <a:pPr>
                <a:defRPr/>
              </a:pPr>
              <a:t>2017/12/22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733FC4-002A-264C-A62A-85501153176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3639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2618B1-72C8-B842-965D-2E10E518E34E}" type="datetimeFigureOut">
              <a:rPr lang="zh-CN" altLang="en-US"/>
              <a:pPr>
                <a:defRPr/>
              </a:pPr>
              <a:t>2017/12/22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4C3AC7-7CFF-5545-8592-228BDA9E595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67236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D9392D-33D7-AC4C-9668-8F534B634D46}" type="datetimeFigureOut">
              <a:rPr lang="zh-CN" altLang="en-US"/>
              <a:pPr>
                <a:defRPr/>
              </a:pPr>
              <a:t>2017/12/22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33448E-2629-CD47-A981-AE2080C1D50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48399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E9456B-2D16-6C43-AA04-05EB8337FAFF}" type="datetimeFigureOut">
              <a:rPr lang="zh-CN" altLang="en-US"/>
              <a:pPr>
                <a:defRPr/>
              </a:pPr>
              <a:t>2017/12/22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4D71B9-E279-C142-8F32-4239176BF87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45546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3449E-6413-E945-A0FE-E0A950AD9714}" type="datetimeFigureOut">
              <a:rPr lang="zh-CN" altLang="en-US"/>
              <a:pPr>
                <a:defRPr/>
              </a:pPr>
              <a:t>2017/12/22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890C5B-1E30-614B-B7A2-3AFD3DB1405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06748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F204E-5863-6146-A333-FA72D7FDE4B7}" type="datetimeFigureOut">
              <a:rPr lang="zh-CN" altLang="en-US"/>
              <a:pPr>
                <a:defRPr/>
              </a:pPr>
              <a:t>2017/12/22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1E7178-0CF6-7640-AB18-8BAADB1A405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283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116D0E7F-ECE2-B845-A6A8-9E1417CF8F89}" type="datetimeFigureOut">
              <a:rPr lang="zh-CN" altLang="en-US"/>
              <a:pPr>
                <a:defRPr/>
              </a:pPr>
              <a:t>2017/12/22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7667ABA0-AC37-7C41-B7B4-4B39A9E3B3A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eg"/><Relationship Id="rId6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jp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1.gif"/><Relationship Id="rId7" Type="http://schemas.openxmlformats.org/officeDocument/2006/relationships/image" Target="../media/image12.gif"/><Relationship Id="rId8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tiff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7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组合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493713"/>
            <a:ext cx="5876925" cy="58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76" name="直接连接符 16"/>
          <p:cNvCxnSpPr>
            <a:cxnSpLocks noChangeShapeType="1"/>
          </p:cNvCxnSpPr>
          <p:nvPr/>
        </p:nvCxnSpPr>
        <p:spPr bwMode="auto">
          <a:xfrm flipV="1">
            <a:off x="4833938" y="579438"/>
            <a:ext cx="1285875" cy="3238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7" name="直接连接符 17"/>
          <p:cNvCxnSpPr>
            <a:cxnSpLocks noChangeShapeType="1"/>
          </p:cNvCxnSpPr>
          <p:nvPr/>
        </p:nvCxnSpPr>
        <p:spPr bwMode="auto">
          <a:xfrm>
            <a:off x="6119813" y="579438"/>
            <a:ext cx="1389062" cy="3238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8" name="直接连接符 18"/>
          <p:cNvCxnSpPr>
            <a:cxnSpLocks noChangeShapeType="1"/>
          </p:cNvCxnSpPr>
          <p:nvPr/>
        </p:nvCxnSpPr>
        <p:spPr bwMode="auto">
          <a:xfrm>
            <a:off x="7508875" y="903288"/>
            <a:ext cx="990600" cy="909637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9" name="直接连接符 19"/>
          <p:cNvCxnSpPr>
            <a:cxnSpLocks noChangeShapeType="1"/>
          </p:cNvCxnSpPr>
          <p:nvPr/>
        </p:nvCxnSpPr>
        <p:spPr bwMode="auto">
          <a:xfrm>
            <a:off x="8499475" y="1812925"/>
            <a:ext cx="500063" cy="130333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0" name="直接连接符 20"/>
          <p:cNvCxnSpPr>
            <a:cxnSpLocks noChangeShapeType="1"/>
          </p:cNvCxnSpPr>
          <p:nvPr/>
        </p:nvCxnSpPr>
        <p:spPr bwMode="auto">
          <a:xfrm flipV="1">
            <a:off x="3789363" y="903288"/>
            <a:ext cx="1052512" cy="909637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1" name="直接连接符 21"/>
          <p:cNvCxnSpPr>
            <a:cxnSpLocks noChangeShapeType="1"/>
          </p:cNvCxnSpPr>
          <p:nvPr/>
        </p:nvCxnSpPr>
        <p:spPr bwMode="auto">
          <a:xfrm flipV="1">
            <a:off x="3317875" y="1812925"/>
            <a:ext cx="471488" cy="12700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2" name="直接连接符 22"/>
          <p:cNvCxnSpPr>
            <a:cxnSpLocks noChangeShapeType="1"/>
          </p:cNvCxnSpPr>
          <p:nvPr/>
        </p:nvCxnSpPr>
        <p:spPr bwMode="auto">
          <a:xfrm flipH="1" flipV="1">
            <a:off x="3317875" y="3082925"/>
            <a:ext cx="165100" cy="1370013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3" name="直接连接符 23"/>
          <p:cNvCxnSpPr>
            <a:cxnSpLocks noChangeShapeType="1"/>
          </p:cNvCxnSpPr>
          <p:nvPr/>
        </p:nvCxnSpPr>
        <p:spPr bwMode="auto">
          <a:xfrm flipH="1" flipV="1">
            <a:off x="3482975" y="4468813"/>
            <a:ext cx="777875" cy="1114425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4" name="直接连接符 24"/>
          <p:cNvCxnSpPr>
            <a:cxnSpLocks noChangeShapeType="1"/>
          </p:cNvCxnSpPr>
          <p:nvPr/>
        </p:nvCxnSpPr>
        <p:spPr bwMode="auto">
          <a:xfrm flipV="1">
            <a:off x="8812213" y="3108325"/>
            <a:ext cx="179387" cy="132238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5" name="直接连接符 25"/>
          <p:cNvCxnSpPr>
            <a:cxnSpLocks noChangeShapeType="1"/>
          </p:cNvCxnSpPr>
          <p:nvPr/>
        </p:nvCxnSpPr>
        <p:spPr bwMode="auto">
          <a:xfrm flipV="1">
            <a:off x="8032750" y="4430713"/>
            <a:ext cx="779463" cy="11430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6" name="直接连接符 26"/>
          <p:cNvCxnSpPr>
            <a:cxnSpLocks noChangeShapeType="1"/>
          </p:cNvCxnSpPr>
          <p:nvPr/>
        </p:nvCxnSpPr>
        <p:spPr bwMode="auto">
          <a:xfrm flipH="1" flipV="1">
            <a:off x="4260850" y="5583238"/>
            <a:ext cx="1216025" cy="6223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7" name="直接连接符 27"/>
          <p:cNvCxnSpPr>
            <a:cxnSpLocks noChangeShapeType="1"/>
          </p:cNvCxnSpPr>
          <p:nvPr/>
        </p:nvCxnSpPr>
        <p:spPr bwMode="auto">
          <a:xfrm flipH="1">
            <a:off x="6813550" y="5573713"/>
            <a:ext cx="1219200" cy="6604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8" name="直接连接符 28"/>
          <p:cNvCxnSpPr>
            <a:cxnSpLocks noChangeShapeType="1"/>
          </p:cNvCxnSpPr>
          <p:nvPr/>
        </p:nvCxnSpPr>
        <p:spPr bwMode="auto">
          <a:xfrm flipH="1" flipV="1">
            <a:off x="5472113" y="6205538"/>
            <a:ext cx="1341437" cy="28575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9" name="直接连接符 29"/>
          <p:cNvCxnSpPr>
            <a:cxnSpLocks noChangeShapeType="1"/>
          </p:cNvCxnSpPr>
          <p:nvPr/>
        </p:nvCxnSpPr>
        <p:spPr bwMode="auto">
          <a:xfrm>
            <a:off x="4833938" y="903288"/>
            <a:ext cx="368300" cy="6604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0" name="直接连接符 30"/>
          <p:cNvCxnSpPr>
            <a:cxnSpLocks noChangeShapeType="1"/>
          </p:cNvCxnSpPr>
          <p:nvPr/>
        </p:nvCxnSpPr>
        <p:spPr bwMode="auto">
          <a:xfrm>
            <a:off x="4833938" y="903288"/>
            <a:ext cx="1546225" cy="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1" name="直接连接符 31"/>
          <p:cNvCxnSpPr>
            <a:cxnSpLocks noChangeShapeType="1"/>
          </p:cNvCxnSpPr>
          <p:nvPr/>
        </p:nvCxnSpPr>
        <p:spPr bwMode="auto">
          <a:xfrm>
            <a:off x="6119813" y="579438"/>
            <a:ext cx="260350" cy="3238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2" name="直接连接符 32"/>
          <p:cNvCxnSpPr>
            <a:cxnSpLocks noChangeShapeType="1"/>
          </p:cNvCxnSpPr>
          <p:nvPr/>
        </p:nvCxnSpPr>
        <p:spPr bwMode="auto">
          <a:xfrm>
            <a:off x="6380163" y="903288"/>
            <a:ext cx="1128712" cy="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3" name="直接连接符 33"/>
          <p:cNvCxnSpPr>
            <a:cxnSpLocks noChangeShapeType="1"/>
          </p:cNvCxnSpPr>
          <p:nvPr/>
        </p:nvCxnSpPr>
        <p:spPr bwMode="auto">
          <a:xfrm>
            <a:off x="7508875" y="903288"/>
            <a:ext cx="603250" cy="930275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4" name="直接连接符 34"/>
          <p:cNvCxnSpPr>
            <a:cxnSpLocks noChangeShapeType="1"/>
          </p:cNvCxnSpPr>
          <p:nvPr/>
        </p:nvCxnSpPr>
        <p:spPr bwMode="auto">
          <a:xfrm flipV="1">
            <a:off x="8112125" y="1812925"/>
            <a:ext cx="387350" cy="23813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5" name="直接连接符 35"/>
          <p:cNvCxnSpPr>
            <a:cxnSpLocks noChangeShapeType="1"/>
          </p:cNvCxnSpPr>
          <p:nvPr/>
        </p:nvCxnSpPr>
        <p:spPr bwMode="auto">
          <a:xfrm flipV="1">
            <a:off x="3817938" y="903288"/>
            <a:ext cx="1016000" cy="152241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6" name="直接连接符 36"/>
          <p:cNvCxnSpPr>
            <a:cxnSpLocks noChangeShapeType="1"/>
          </p:cNvCxnSpPr>
          <p:nvPr/>
        </p:nvCxnSpPr>
        <p:spPr bwMode="auto">
          <a:xfrm flipH="1">
            <a:off x="3317875" y="2387600"/>
            <a:ext cx="525463" cy="70643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7" name="直接连接符 37"/>
          <p:cNvCxnSpPr>
            <a:cxnSpLocks noChangeShapeType="1"/>
          </p:cNvCxnSpPr>
          <p:nvPr/>
        </p:nvCxnSpPr>
        <p:spPr bwMode="auto">
          <a:xfrm flipH="1" flipV="1">
            <a:off x="8108950" y="1825625"/>
            <a:ext cx="890588" cy="129063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8" name="直接连接符 38"/>
          <p:cNvCxnSpPr>
            <a:cxnSpLocks noChangeShapeType="1"/>
          </p:cNvCxnSpPr>
          <p:nvPr/>
        </p:nvCxnSpPr>
        <p:spPr bwMode="auto">
          <a:xfrm flipH="1" flipV="1">
            <a:off x="3789363" y="1812925"/>
            <a:ext cx="111125" cy="25082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9" name="直接连接符 39"/>
          <p:cNvCxnSpPr>
            <a:cxnSpLocks noChangeShapeType="1"/>
          </p:cNvCxnSpPr>
          <p:nvPr/>
        </p:nvCxnSpPr>
        <p:spPr bwMode="auto">
          <a:xfrm flipH="1" flipV="1">
            <a:off x="3317875" y="3082925"/>
            <a:ext cx="582613" cy="12382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0" name="直接连接符 40"/>
          <p:cNvCxnSpPr>
            <a:cxnSpLocks noChangeShapeType="1"/>
          </p:cNvCxnSpPr>
          <p:nvPr/>
        </p:nvCxnSpPr>
        <p:spPr bwMode="auto">
          <a:xfrm flipH="1">
            <a:off x="3490913" y="4321175"/>
            <a:ext cx="409575" cy="14128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1" name="直接连接符 41"/>
          <p:cNvCxnSpPr>
            <a:cxnSpLocks noChangeShapeType="1"/>
          </p:cNvCxnSpPr>
          <p:nvPr/>
        </p:nvCxnSpPr>
        <p:spPr bwMode="auto">
          <a:xfrm flipH="1">
            <a:off x="4260850" y="5021263"/>
            <a:ext cx="941388" cy="5524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" name="直接连接符 42"/>
          <p:cNvCxnSpPr>
            <a:cxnSpLocks noChangeShapeType="1"/>
          </p:cNvCxnSpPr>
          <p:nvPr/>
        </p:nvCxnSpPr>
        <p:spPr bwMode="auto">
          <a:xfrm>
            <a:off x="3900488" y="4310063"/>
            <a:ext cx="360362" cy="1273175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3" name="直接连接符 43"/>
          <p:cNvCxnSpPr>
            <a:cxnSpLocks noChangeShapeType="1"/>
          </p:cNvCxnSpPr>
          <p:nvPr/>
        </p:nvCxnSpPr>
        <p:spPr bwMode="auto">
          <a:xfrm flipV="1">
            <a:off x="7897813" y="4440238"/>
            <a:ext cx="922337" cy="3048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4" name="直接箭头连接符 44"/>
          <p:cNvCxnSpPr>
            <a:cxnSpLocks noChangeShapeType="1"/>
          </p:cNvCxnSpPr>
          <p:nvPr/>
        </p:nvCxnSpPr>
        <p:spPr bwMode="auto">
          <a:xfrm>
            <a:off x="7900988" y="4749800"/>
            <a:ext cx="134937" cy="833438"/>
          </a:xfrm>
          <a:prstGeom prst="straightConnector1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5" name="直接连接符 45"/>
          <p:cNvCxnSpPr>
            <a:cxnSpLocks noChangeShapeType="1"/>
          </p:cNvCxnSpPr>
          <p:nvPr/>
        </p:nvCxnSpPr>
        <p:spPr bwMode="auto">
          <a:xfrm flipV="1">
            <a:off x="6542088" y="5573713"/>
            <a:ext cx="1490662" cy="123825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6" name="直接连接符 46"/>
          <p:cNvCxnSpPr>
            <a:cxnSpLocks noChangeShapeType="1"/>
          </p:cNvCxnSpPr>
          <p:nvPr/>
        </p:nvCxnSpPr>
        <p:spPr bwMode="auto">
          <a:xfrm flipH="1" flipV="1">
            <a:off x="4257675" y="5575300"/>
            <a:ext cx="2274888" cy="12223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7" name="直接连接符 47"/>
          <p:cNvCxnSpPr>
            <a:cxnSpLocks noChangeShapeType="1"/>
          </p:cNvCxnSpPr>
          <p:nvPr/>
        </p:nvCxnSpPr>
        <p:spPr bwMode="auto">
          <a:xfrm>
            <a:off x="6523038" y="5697538"/>
            <a:ext cx="290512" cy="536575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8" name="直接连接符 48"/>
          <p:cNvCxnSpPr>
            <a:cxnSpLocks noChangeShapeType="1"/>
          </p:cNvCxnSpPr>
          <p:nvPr/>
        </p:nvCxnSpPr>
        <p:spPr bwMode="auto">
          <a:xfrm flipH="1">
            <a:off x="5472113" y="5697538"/>
            <a:ext cx="1050925" cy="5080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9" name="直接连接符 49"/>
          <p:cNvCxnSpPr>
            <a:cxnSpLocks noChangeShapeType="1"/>
          </p:cNvCxnSpPr>
          <p:nvPr/>
        </p:nvCxnSpPr>
        <p:spPr bwMode="auto">
          <a:xfrm flipH="1">
            <a:off x="8305800" y="3111500"/>
            <a:ext cx="693738" cy="19208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0" name="直接连接符 50"/>
          <p:cNvCxnSpPr>
            <a:cxnSpLocks noChangeShapeType="1"/>
          </p:cNvCxnSpPr>
          <p:nvPr/>
        </p:nvCxnSpPr>
        <p:spPr bwMode="auto">
          <a:xfrm flipV="1">
            <a:off x="7891463" y="3094038"/>
            <a:ext cx="1100137" cy="1654175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1" name="直接连接符 51"/>
          <p:cNvCxnSpPr>
            <a:cxnSpLocks noChangeShapeType="1"/>
          </p:cNvCxnSpPr>
          <p:nvPr/>
        </p:nvCxnSpPr>
        <p:spPr bwMode="auto">
          <a:xfrm>
            <a:off x="6380163" y="903288"/>
            <a:ext cx="1731962" cy="922337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2" name="直接连接符 52"/>
          <p:cNvCxnSpPr>
            <a:cxnSpLocks noChangeShapeType="1"/>
          </p:cNvCxnSpPr>
          <p:nvPr/>
        </p:nvCxnSpPr>
        <p:spPr bwMode="auto">
          <a:xfrm flipH="1" flipV="1">
            <a:off x="6380163" y="903288"/>
            <a:ext cx="1579562" cy="178276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3" name="直接连接符 53"/>
          <p:cNvCxnSpPr>
            <a:cxnSpLocks noChangeShapeType="1"/>
          </p:cNvCxnSpPr>
          <p:nvPr/>
        </p:nvCxnSpPr>
        <p:spPr bwMode="auto">
          <a:xfrm flipH="1">
            <a:off x="7959725" y="1836738"/>
            <a:ext cx="152400" cy="84931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4" name="直接连接符 54"/>
          <p:cNvCxnSpPr>
            <a:cxnSpLocks noChangeShapeType="1"/>
          </p:cNvCxnSpPr>
          <p:nvPr/>
        </p:nvCxnSpPr>
        <p:spPr bwMode="auto">
          <a:xfrm flipH="1" flipV="1">
            <a:off x="8112125" y="1828800"/>
            <a:ext cx="193675" cy="148113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5" name="直接连接符 55"/>
          <p:cNvCxnSpPr>
            <a:cxnSpLocks noChangeShapeType="1"/>
          </p:cNvCxnSpPr>
          <p:nvPr/>
        </p:nvCxnSpPr>
        <p:spPr bwMode="auto">
          <a:xfrm flipV="1">
            <a:off x="4168775" y="1563688"/>
            <a:ext cx="1033463" cy="112236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6" name="直接连接符 56"/>
          <p:cNvCxnSpPr>
            <a:cxnSpLocks noChangeShapeType="1"/>
          </p:cNvCxnSpPr>
          <p:nvPr/>
        </p:nvCxnSpPr>
        <p:spPr bwMode="auto">
          <a:xfrm flipV="1">
            <a:off x="5202238" y="903288"/>
            <a:ext cx="1173162" cy="6604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7" name="直接连接符 57"/>
          <p:cNvCxnSpPr>
            <a:cxnSpLocks noChangeShapeType="1"/>
          </p:cNvCxnSpPr>
          <p:nvPr/>
        </p:nvCxnSpPr>
        <p:spPr bwMode="auto">
          <a:xfrm flipV="1">
            <a:off x="3817938" y="1570038"/>
            <a:ext cx="1384300" cy="8445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8" name="直接连接符 58"/>
          <p:cNvCxnSpPr>
            <a:cxnSpLocks noChangeShapeType="1"/>
          </p:cNvCxnSpPr>
          <p:nvPr/>
        </p:nvCxnSpPr>
        <p:spPr bwMode="auto">
          <a:xfrm flipH="1" flipV="1">
            <a:off x="3819525" y="2420938"/>
            <a:ext cx="349250" cy="26511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9" name="直接连接符 59"/>
          <p:cNvCxnSpPr>
            <a:cxnSpLocks noChangeShapeType="1"/>
          </p:cNvCxnSpPr>
          <p:nvPr/>
        </p:nvCxnSpPr>
        <p:spPr bwMode="auto">
          <a:xfrm flipH="1">
            <a:off x="3900488" y="3789363"/>
            <a:ext cx="268287" cy="52546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0" name="直接连接符 60"/>
          <p:cNvCxnSpPr>
            <a:cxnSpLocks noChangeShapeType="1"/>
          </p:cNvCxnSpPr>
          <p:nvPr/>
        </p:nvCxnSpPr>
        <p:spPr bwMode="auto">
          <a:xfrm flipH="1" flipV="1">
            <a:off x="4168775" y="3789363"/>
            <a:ext cx="1033463" cy="1227137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1" name="直接连接符 61"/>
          <p:cNvCxnSpPr>
            <a:cxnSpLocks noChangeShapeType="1"/>
          </p:cNvCxnSpPr>
          <p:nvPr/>
        </p:nvCxnSpPr>
        <p:spPr bwMode="auto">
          <a:xfrm flipH="1" flipV="1">
            <a:off x="3900488" y="4321175"/>
            <a:ext cx="1301750" cy="6921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2" name="直接连接符 62"/>
          <p:cNvCxnSpPr>
            <a:cxnSpLocks noChangeShapeType="1"/>
          </p:cNvCxnSpPr>
          <p:nvPr/>
        </p:nvCxnSpPr>
        <p:spPr bwMode="auto">
          <a:xfrm flipH="1" flipV="1">
            <a:off x="5202238" y="5021263"/>
            <a:ext cx="1339850" cy="67786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3" name="直接连接符 63"/>
          <p:cNvCxnSpPr>
            <a:cxnSpLocks noChangeShapeType="1"/>
          </p:cNvCxnSpPr>
          <p:nvPr/>
        </p:nvCxnSpPr>
        <p:spPr bwMode="auto">
          <a:xfrm flipH="1">
            <a:off x="6523038" y="3789363"/>
            <a:ext cx="1436687" cy="190976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4" name="直接连接符 64"/>
          <p:cNvCxnSpPr>
            <a:cxnSpLocks noChangeShapeType="1"/>
          </p:cNvCxnSpPr>
          <p:nvPr/>
        </p:nvCxnSpPr>
        <p:spPr bwMode="auto">
          <a:xfrm flipV="1">
            <a:off x="7883525" y="3800475"/>
            <a:ext cx="76200" cy="944563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5" name="直接连接符 65"/>
          <p:cNvCxnSpPr>
            <a:cxnSpLocks noChangeShapeType="1"/>
          </p:cNvCxnSpPr>
          <p:nvPr/>
        </p:nvCxnSpPr>
        <p:spPr bwMode="auto">
          <a:xfrm flipH="1">
            <a:off x="7897813" y="3298825"/>
            <a:ext cx="411162" cy="1446213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6" name="直接连接符 66"/>
          <p:cNvCxnSpPr>
            <a:cxnSpLocks noChangeShapeType="1"/>
          </p:cNvCxnSpPr>
          <p:nvPr/>
        </p:nvCxnSpPr>
        <p:spPr bwMode="auto">
          <a:xfrm flipV="1">
            <a:off x="6537325" y="4749800"/>
            <a:ext cx="1363663" cy="94138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7" name="直接连接符 67"/>
          <p:cNvCxnSpPr>
            <a:cxnSpLocks noChangeShapeType="1"/>
          </p:cNvCxnSpPr>
          <p:nvPr/>
        </p:nvCxnSpPr>
        <p:spPr bwMode="auto">
          <a:xfrm>
            <a:off x="4168775" y="2686050"/>
            <a:ext cx="1927225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8" name="直接连接符 68"/>
          <p:cNvCxnSpPr>
            <a:cxnSpLocks noChangeShapeType="1"/>
          </p:cNvCxnSpPr>
          <p:nvPr/>
        </p:nvCxnSpPr>
        <p:spPr bwMode="auto">
          <a:xfrm>
            <a:off x="4168775" y="2686050"/>
            <a:ext cx="0" cy="61595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9" name="直接连接符 69"/>
          <p:cNvCxnSpPr>
            <a:cxnSpLocks noChangeShapeType="1"/>
          </p:cNvCxnSpPr>
          <p:nvPr/>
        </p:nvCxnSpPr>
        <p:spPr bwMode="auto">
          <a:xfrm>
            <a:off x="7959725" y="2686050"/>
            <a:ext cx="0" cy="74295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30" name="直接连接符 70"/>
          <p:cNvCxnSpPr>
            <a:cxnSpLocks noChangeShapeType="1"/>
          </p:cNvCxnSpPr>
          <p:nvPr/>
        </p:nvCxnSpPr>
        <p:spPr bwMode="auto">
          <a:xfrm>
            <a:off x="6032500" y="2686050"/>
            <a:ext cx="1927225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31" name="直接连接符 71"/>
          <p:cNvCxnSpPr>
            <a:cxnSpLocks noChangeShapeType="1"/>
          </p:cNvCxnSpPr>
          <p:nvPr/>
        </p:nvCxnSpPr>
        <p:spPr bwMode="auto">
          <a:xfrm>
            <a:off x="4168775" y="3184525"/>
            <a:ext cx="0" cy="61595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32" name="直接连接符 72"/>
          <p:cNvCxnSpPr>
            <a:cxnSpLocks noChangeShapeType="1"/>
          </p:cNvCxnSpPr>
          <p:nvPr/>
        </p:nvCxnSpPr>
        <p:spPr bwMode="auto">
          <a:xfrm>
            <a:off x="7959725" y="3057525"/>
            <a:ext cx="0" cy="74295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33" name="直接连接符 73"/>
          <p:cNvCxnSpPr>
            <a:cxnSpLocks noChangeShapeType="1"/>
          </p:cNvCxnSpPr>
          <p:nvPr/>
        </p:nvCxnSpPr>
        <p:spPr bwMode="auto">
          <a:xfrm>
            <a:off x="4168775" y="3800475"/>
            <a:ext cx="1298575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34" name="直接连接符 74"/>
          <p:cNvCxnSpPr>
            <a:cxnSpLocks noChangeShapeType="1"/>
          </p:cNvCxnSpPr>
          <p:nvPr/>
        </p:nvCxnSpPr>
        <p:spPr bwMode="auto">
          <a:xfrm>
            <a:off x="6661150" y="3800475"/>
            <a:ext cx="1298575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组合 78"/>
          <p:cNvGrpSpPr>
            <a:grpSpLocks/>
          </p:cNvGrpSpPr>
          <p:nvPr/>
        </p:nvGrpSpPr>
        <p:grpSpPr bwMode="auto">
          <a:xfrm>
            <a:off x="3359150" y="2713038"/>
            <a:ext cx="5448300" cy="1241425"/>
            <a:chOff x="0" y="0"/>
            <a:chExt cx="5448300" cy="1242162"/>
          </a:xfrm>
        </p:grpSpPr>
        <p:sp>
          <p:nvSpPr>
            <p:cNvPr id="2112" name="文本框 76"/>
            <p:cNvSpPr txBox="1">
              <a:spLocks noChangeArrowheads="1"/>
            </p:cNvSpPr>
            <p:nvPr/>
          </p:nvSpPr>
          <p:spPr bwMode="auto">
            <a:xfrm>
              <a:off x="0" y="0"/>
              <a:ext cx="5448300" cy="1016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6000" dirty="0" smtClean="0">
                  <a:solidFill>
                    <a:schemeClr val="bg1"/>
                  </a:solidFill>
                  <a:latin typeface="Billboard" charset="0"/>
                  <a:ea typeface="张海山锐谐体" charset="0"/>
                </a:rPr>
                <a:t>Neural-art</a:t>
              </a:r>
              <a:endParaRPr lang="zh-CN" altLang="en-US" sz="6000" dirty="0">
                <a:solidFill>
                  <a:schemeClr val="bg1"/>
                </a:solidFill>
                <a:latin typeface="Billboard" charset="0"/>
                <a:ea typeface="张海山锐谐体" charset="0"/>
              </a:endParaRPr>
            </a:p>
          </p:txBody>
        </p:sp>
        <p:sp>
          <p:nvSpPr>
            <p:cNvPr id="2113" name="文本框 77"/>
            <p:cNvSpPr txBox="1">
              <a:spLocks noChangeArrowheads="1"/>
            </p:cNvSpPr>
            <p:nvPr/>
          </p:nvSpPr>
          <p:spPr bwMode="auto">
            <a:xfrm>
              <a:off x="2037995" y="934385"/>
              <a:ext cx="136602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1400" dirty="0" smtClean="0">
                  <a:solidFill>
                    <a:schemeClr val="bg1"/>
                  </a:solidFill>
                  <a:latin typeface="张海山锐谐体" charset="0"/>
                  <a:ea typeface="张海山锐谐体" charset="0"/>
                </a:rPr>
                <a:t> </a:t>
              </a:r>
              <a:endParaRPr lang="zh-CN" altLang="en-US" sz="1400" dirty="0">
                <a:solidFill>
                  <a:schemeClr val="bg1"/>
                </a:solidFill>
                <a:latin typeface="张海山锐谐体" charset="0"/>
                <a:ea typeface="张海山锐谐体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8473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10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10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1000"/>
                                        <p:tgtEl>
                                          <p:spTgt spid="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1000"/>
                                        <p:tgtEl>
                                          <p:spTgt spid="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00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10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10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10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10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10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10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1000"/>
                                        <p:tgtEl>
                                          <p:spTgt spid="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100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100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1000"/>
                                        <p:tgtEl>
                                          <p:spTgt spid="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100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1000"/>
                                        <p:tgtEl>
                                          <p:spTgt spid="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1000"/>
                                        <p:tgtEl>
                                          <p:spTgt spid="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1000"/>
                                        <p:tgtEl>
                                          <p:spTgt spid="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10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100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100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1000"/>
                                        <p:tgtEl>
                                          <p:spTgt spid="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100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1000"/>
                                        <p:tgtEl>
                                          <p:spTgt spid="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100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1000"/>
                                        <p:tgtEl>
                                          <p:spTgt spid="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100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1000"/>
                                        <p:tgtEl>
                                          <p:spTgt spid="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1000"/>
                                        <p:tgtEl>
                                          <p:spTgt spid="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1000"/>
                                        <p:tgtEl>
                                          <p:spTgt spid="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1000"/>
                                        <p:tgtEl>
                                          <p:spTgt spid="3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1000"/>
                                        <p:tgtEl>
                                          <p:spTgt spid="3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93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822326" y="774259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Neural-art</a:t>
            </a:r>
            <a:r>
              <a:rPr kumimoji="1" lang="zh-CN" altLang="en-US" dirty="0" smtClean="0">
                <a:solidFill>
                  <a:schemeClr val="bg1"/>
                </a:solidFill>
              </a:rPr>
              <a:t>之衍生价值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89933" y="1600200"/>
            <a:ext cx="231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组合功能区：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29000" y="1600200"/>
            <a:ext cx="341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音乐</a:t>
            </a:r>
            <a:r>
              <a:rPr kumimoji="1" lang="en-US" altLang="zh-CN" dirty="0" smtClean="0">
                <a:solidFill>
                  <a:schemeClr val="bg1"/>
                </a:solidFill>
              </a:rPr>
              <a:t>+</a:t>
            </a:r>
            <a:r>
              <a:rPr kumimoji="1" lang="zh-CN" altLang="en-US" dirty="0" smtClean="0">
                <a:solidFill>
                  <a:schemeClr val="bg1"/>
                </a:solidFill>
              </a:rPr>
              <a:t>美术</a:t>
            </a:r>
            <a:r>
              <a:rPr kumimoji="1" lang="en-US" altLang="zh-CN" dirty="0" smtClean="0">
                <a:solidFill>
                  <a:schemeClr val="bg1"/>
                </a:solidFill>
              </a:rPr>
              <a:t>+</a:t>
            </a:r>
            <a:r>
              <a:rPr kumimoji="1" lang="zh-CN" altLang="en-US" dirty="0" smtClean="0">
                <a:solidFill>
                  <a:schemeClr val="bg1"/>
                </a:solidFill>
              </a:rPr>
              <a:t>文学</a:t>
            </a:r>
            <a:r>
              <a:rPr kumimoji="1" lang="en-US" altLang="zh-CN" dirty="0" smtClean="0">
                <a:solidFill>
                  <a:schemeClr val="bg1"/>
                </a:solidFill>
              </a:rPr>
              <a:t>=</a:t>
            </a:r>
            <a:r>
              <a:rPr kumimoji="1" lang="zh-CN" altLang="en-US" dirty="0" smtClean="0">
                <a:solidFill>
                  <a:schemeClr val="bg1"/>
                </a:solidFill>
              </a:rPr>
              <a:t>电影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28887" y="2457450"/>
            <a:ext cx="145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剧本创作</a:t>
            </a: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（文学）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6" name="直线箭头连接符 15"/>
          <p:cNvCxnSpPr/>
          <p:nvPr/>
        </p:nvCxnSpPr>
        <p:spPr bwMode="auto">
          <a:xfrm>
            <a:off x="4179222" y="2766328"/>
            <a:ext cx="957134" cy="0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357812" y="2416731"/>
            <a:ext cx="2271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    人物、环境素材</a:t>
            </a: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（图片生成和搜索）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8" name="直线箭头连接符 17"/>
          <p:cNvCxnSpPr/>
          <p:nvPr/>
        </p:nvCxnSpPr>
        <p:spPr bwMode="auto">
          <a:xfrm>
            <a:off x="4179222" y="5560436"/>
            <a:ext cx="957134" cy="0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222501" y="5237271"/>
            <a:ext cx="2128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</a:rPr>
              <a:t>     情景</a:t>
            </a:r>
            <a:r>
              <a:rPr kumimoji="1" lang="zh-CN" altLang="en-US" dirty="0" smtClean="0">
                <a:solidFill>
                  <a:schemeClr val="bg1"/>
                </a:solidFill>
              </a:rPr>
              <a:t>设计</a:t>
            </a: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（排版、修图）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22130" y="5245317"/>
            <a:ext cx="244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   配音和背景乐</a:t>
            </a: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（音乐生成）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5" name="直线箭头连接符 24"/>
          <p:cNvCxnSpPr/>
          <p:nvPr/>
        </p:nvCxnSpPr>
        <p:spPr bwMode="auto">
          <a:xfrm flipH="1">
            <a:off x="4037323" y="3445703"/>
            <a:ext cx="1099034" cy="1288792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440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822326" y="774259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Neural-art</a:t>
            </a:r>
            <a:r>
              <a:rPr kumimoji="1" lang="zh-CN" altLang="en-US" dirty="0" smtClean="0">
                <a:solidFill>
                  <a:schemeClr val="bg1"/>
                </a:solidFill>
              </a:rPr>
              <a:t>之衍生价值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89933" y="1600200"/>
            <a:ext cx="231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组合功能区：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943865" y="6157878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</a:rPr>
              <a:t>车身设计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28950" y="1600200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专家系统</a:t>
            </a:r>
            <a:r>
              <a:rPr kumimoji="1" lang="en-US" altLang="zh-CN" dirty="0" smtClean="0">
                <a:solidFill>
                  <a:schemeClr val="bg1"/>
                </a:solidFill>
              </a:rPr>
              <a:t>+</a:t>
            </a:r>
            <a:r>
              <a:rPr kumimoji="1" lang="zh-CN" altLang="en-US" dirty="0" smtClean="0">
                <a:solidFill>
                  <a:schemeClr val="bg1"/>
                </a:solidFill>
              </a:rPr>
              <a:t>美术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25" y="4071997"/>
            <a:ext cx="2965450" cy="18089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46" y="2089260"/>
            <a:ext cx="2971802" cy="191788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943592" y="6157878"/>
            <a:ext cx="211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服装设计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270" y="1973202"/>
            <a:ext cx="2847795" cy="4184676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058864" y="6157878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手语转化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078" y="2981618"/>
            <a:ext cx="3079661" cy="205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46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822326" y="774259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Neural-art</a:t>
            </a:r>
            <a:r>
              <a:rPr kumimoji="1" lang="zh-CN" altLang="en-US" dirty="0" smtClean="0">
                <a:solidFill>
                  <a:schemeClr val="bg1"/>
                </a:solidFill>
              </a:rPr>
              <a:t>之衍生价值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89933" y="1600200"/>
            <a:ext cx="231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组合功能区：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28950" y="1600200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专家系统</a:t>
            </a:r>
            <a:r>
              <a:rPr kumimoji="1" lang="en-US" altLang="zh-CN" dirty="0" smtClean="0">
                <a:solidFill>
                  <a:schemeClr val="bg1"/>
                </a:solidFill>
              </a:rPr>
              <a:t>+</a:t>
            </a:r>
            <a:r>
              <a:rPr kumimoji="1" lang="zh-CN" altLang="en-US" dirty="0" smtClean="0">
                <a:solidFill>
                  <a:schemeClr val="bg1"/>
                </a:solidFill>
              </a:rPr>
              <a:t>音乐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71700" y="5443538"/>
            <a:ext cx="230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家庭或车载</a:t>
            </a:r>
            <a:r>
              <a:rPr kumimoji="1" lang="en-US" altLang="zh-CN" dirty="0" smtClean="0">
                <a:solidFill>
                  <a:schemeClr val="bg1"/>
                </a:solidFill>
              </a:rPr>
              <a:t>BGM</a:t>
            </a:r>
            <a:r>
              <a:rPr kumimoji="1" lang="zh-CN" altLang="en-US" dirty="0" smtClean="0">
                <a:solidFill>
                  <a:schemeClr val="bg1"/>
                </a:solidFill>
              </a:rPr>
              <a:t>系统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89" y="2607916"/>
            <a:ext cx="3143052" cy="235728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769891" y="5443538"/>
            <a:ext cx="29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融入乐感的对话交互系统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92" y="2421120"/>
            <a:ext cx="4510789" cy="254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72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822326" y="774259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Neural-art</a:t>
            </a:r>
            <a:r>
              <a:rPr kumimoji="1" lang="zh-CN" altLang="en-US" dirty="0" smtClean="0">
                <a:solidFill>
                  <a:schemeClr val="bg1"/>
                </a:solidFill>
              </a:rPr>
              <a:t>之衍生价值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89933" y="1600200"/>
            <a:ext cx="231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组合功能区：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28950" y="1600200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专家系统</a:t>
            </a:r>
            <a:r>
              <a:rPr kumimoji="1" lang="en-US" altLang="zh-CN" dirty="0" smtClean="0">
                <a:solidFill>
                  <a:schemeClr val="bg1"/>
                </a:solidFill>
              </a:rPr>
              <a:t>+</a:t>
            </a:r>
            <a:r>
              <a:rPr kumimoji="1" lang="zh-CN" altLang="en-US" dirty="0" smtClean="0">
                <a:solidFill>
                  <a:schemeClr val="bg1"/>
                </a:solidFill>
              </a:rPr>
              <a:t>文学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57413" y="5186363"/>
            <a:ext cx="30289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论文机器人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93801" y="2756491"/>
            <a:ext cx="39925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2010</a:t>
            </a:r>
            <a:r>
              <a:rPr lang="zh-CN" altLang="en-US" dirty="0">
                <a:solidFill>
                  <a:schemeClr val="bg1"/>
                </a:solidFill>
              </a:rPr>
              <a:t>年，拉贝虚拟了一个叫做</a:t>
            </a:r>
            <a:r>
              <a:rPr lang="en-US" altLang="zh-CN" dirty="0" err="1">
                <a:solidFill>
                  <a:schemeClr val="bg1"/>
                </a:solidFill>
              </a:rPr>
              <a:t>IkeAntkare</a:t>
            </a:r>
            <a:r>
              <a:rPr lang="zh-CN" altLang="en-US" dirty="0">
                <a:solidFill>
                  <a:schemeClr val="bg1"/>
                </a:solidFill>
              </a:rPr>
              <a:t>的机器人作者，制造了</a:t>
            </a:r>
            <a:r>
              <a:rPr lang="en-US" altLang="zh-CN" dirty="0">
                <a:solidFill>
                  <a:schemeClr val="bg1"/>
                </a:solidFill>
              </a:rPr>
              <a:t>102</a:t>
            </a:r>
            <a:r>
              <a:rPr lang="zh-CN" altLang="en-US" dirty="0">
                <a:solidFill>
                  <a:schemeClr val="bg1"/>
                </a:solidFill>
              </a:rPr>
              <a:t>篇虚假论文来测试这些论文是否会被“谷歌学术”收录。结果这位机器人成功了，甚至</a:t>
            </a:r>
            <a:r>
              <a:rPr lang="en-US" altLang="zh-CN" dirty="0" err="1">
                <a:solidFill>
                  <a:schemeClr val="bg1"/>
                </a:solidFill>
              </a:rPr>
              <a:t>IkeAntkare</a:t>
            </a:r>
            <a:r>
              <a:rPr lang="zh-CN" altLang="en-US" dirty="0">
                <a:solidFill>
                  <a:schemeClr val="bg1"/>
                </a:solidFill>
              </a:rPr>
              <a:t>还成为世界上第</a:t>
            </a:r>
            <a:r>
              <a:rPr lang="en-US" altLang="zh-CN" dirty="0">
                <a:solidFill>
                  <a:schemeClr val="bg1"/>
                </a:solidFill>
              </a:rPr>
              <a:t>21</a:t>
            </a:r>
            <a:r>
              <a:rPr lang="zh-CN" altLang="en-US" dirty="0">
                <a:solidFill>
                  <a:schemeClr val="bg1"/>
                </a:solidFill>
              </a:rPr>
              <a:t>位被引用次数最高的“科学家”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415085" y="5186363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融入诗意的</a:t>
            </a:r>
            <a:r>
              <a:rPr kumimoji="1" lang="zh-CN" altLang="en-US" dirty="0">
                <a:solidFill>
                  <a:schemeClr val="bg1"/>
                </a:solidFill>
              </a:rPr>
              <a:t>对话交互系统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64" y="1900789"/>
            <a:ext cx="4124324" cy="288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995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822326" y="3001731"/>
            <a:ext cx="5929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1"/>
                </a:solidFill>
              </a:rPr>
              <a:t>Neural-art</a:t>
            </a:r>
            <a:r>
              <a:rPr kumimoji="1" lang="zh-CN" altLang="en-US" sz="3200" b="1" dirty="0" smtClean="0">
                <a:solidFill>
                  <a:schemeClr val="bg1"/>
                </a:solidFill>
              </a:rPr>
              <a:t>价值体系</a:t>
            </a:r>
          </a:p>
          <a:p>
            <a:endParaRPr kumimoji="1" lang="zh-CN" altLang="en-US" sz="3200" b="1" dirty="0">
              <a:solidFill>
                <a:schemeClr val="bg1"/>
              </a:solidFill>
            </a:endParaRPr>
          </a:p>
          <a:p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01562" y="1382286"/>
            <a:ext cx="83127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</a:rPr>
              <a:t>·</a:t>
            </a:r>
            <a:r>
              <a:rPr kumimoji="1" lang="zh-CN" altLang="en-US" sz="2000" dirty="0" smtClean="0">
                <a:solidFill>
                  <a:schemeClr val="bg1"/>
                </a:solidFill>
              </a:rPr>
              <a:t>直接市场价值</a:t>
            </a:r>
          </a:p>
          <a:p>
            <a:r>
              <a:rPr kumimoji="1" lang="zh-CN" altLang="en-US" sz="2000" dirty="0" smtClean="0">
                <a:solidFill>
                  <a:schemeClr val="bg1"/>
                </a:solidFill>
              </a:rPr>
              <a:t>        </a:t>
            </a:r>
          </a:p>
          <a:p>
            <a:endParaRPr kumimoji="1" lang="zh-CN" altLang="en-US" sz="2000" dirty="0" smtClean="0">
              <a:solidFill>
                <a:schemeClr val="bg1"/>
              </a:solidFill>
            </a:endParaRPr>
          </a:p>
          <a:p>
            <a:endParaRPr kumimoji="1" lang="zh-CN" altLang="en-US" sz="2000" dirty="0">
              <a:solidFill>
                <a:schemeClr val="bg1"/>
              </a:solidFill>
            </a:endParaRPr>
          </a:p>
          <a:p>
            <a:r>
              <a:rPr kumimoji="1" lang="en-US" altLang="zh-CN" sz="2000" b="1" dirty="0" smtClean="0">
                <a:solidFill>
                  <a:schemeClr val="bg1"/>
                </a:solidFill>
              </a:rPr>
              <a:t>·</a:t>
            </a:r>
            <a:r>
              <a:rPr kumimoji="1" lang="zh-CN" altLang="en-US" sz="2000" dirty="0" smtClean="0">
                <a:solidFill>
                  <a:schemeClr val="bg1"/>
                </a:solidFill>
              </a:rPr>
              <a:t>科研价值</a:t>
            </a:r>
          </a:p>
          <a:p>
            <a:endParaRPr kumimoji="1" lang="zh-CN" altLang="en-US" sz="2000" dirty="0" smtClean="0">
              <a:solidFill>
                <a:schemeClr val="bg1"/>
              </a:solidFill>
            </a:endParaRPr>
          </a:p>
          <a:p>
            <a:endParaRPr kumimoji="1" lang="zh-CN" altLang="en-US" sz="2000" dirty="0" smtClean="0">
              <a:solidFill>
                <a:schemeClr val="bg1"/>
              </a:solidFill>
            </a:endParaRPr>
          </a:p>
          <a:p>
            <a:endParaRPr kumimoji="1" lang="zh-CN" altLang="en-US" sz="2000" dirty="0">
              <a:solidFill>
                <a:schemeClr val="bg1"/>
              </a:solidFill>
            </a:endParaRPr>
          </a:p>
          <a:p>
            <a:r>
              <a:rPr kumimoji="1" lang="en-US" altLang="zh-CN" sz="2000" b="1" dirty="0" smtClean="0">
                <a:solidFill>
                  <a:schemeClr val="bg1"/>
                </a:solidFill>
              </a:rPr>
              <a:t>·</a:t>
            </a:r>
            <a:r>
              <a:rPr kumimoji="1" lang="zh-CN" altLang="en-US" sz="2000" dirty="0" smtClean="0">
                <a:solidFill>
                  <a:schemeClr val="bg1"/>
                </a:solidFill>
              </a:rPr>
              <a:t>艺术价值</a:t>
            </a:r>
          </a:p>
          <a:p>
            <a:endParaRPr kumimoji="1" lang="zh-CN" altLang="en-US" sz="2000" dirty="0" smtClean="0">
              <a:solidFill>
                <a:schemeClr val="bg1"/>
              </a:solidFill>
            </a:endParaRPr>
          </a:p>
          <a:p>
            <a:endParaRPr kumimoji="1" lang="zh-CN" altLang="en-US" sz="2000" dirty="0" smtClean="0">
              <a:solidFill>
                <a:schemeClr val="bg1"/>
              </a:solidFill>
            </a:endParaRPr>
          </a:p>
          <a:p>
            <a:endParaRPr kumimoji="1" lang="zh-CN" altLang="en-US" sz="2000" dirty="0">
              <a:solidFill>
                <a:schemeClr val="bg1"/>
              </a:solidFill>
            </a:endParaRPr>
          </a:p>
          <a:p>
            <a:r>
              <a:rPr kumimoji="1" lang="en-US" altLang="zh-CN" sz="2000" b="1" dirty="0" smtClean="0">
                <a:solidFill>
                  <a:schemeClr val="bg1"/>
                </a:solidFill>
              </a:rPr>
              <a:t>·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衍生价值                 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Neural-art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将要改变的不只是艺术本身</a:t>
            </a:r>
          </a:p>
          <a:p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                                    更将是人类的艺术生活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575496" y="1109892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案例</a:t>
            </a:r>
          </a:p>
          <a:p>
            <a:endParaRPr kumimoji="1" lang="zh-CN" altLang="en-US" dirty="0" smtClean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价值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488114" y="1116075"/>
            <a:ext cx="108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工具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纯艺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86447" y="2372564"/>
            <a:ext cx="1057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算法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数据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29488" y="2372564"/>
            <a:ext cx="2386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图像处理</a:t>
            </a: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语音处理</a:t>
            </a: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自然语言处理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329069" y="2372564"/>
            <a:ext cx="1471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历史</a:t>
            </a:r>
          </a:p>
          <a:p>
            <a:endParaRPr kumimoji="1" lang="zh-CN" altLang="en-US" dirty="0" smtClean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发展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488114" y="3562105"/>
            <a:ext cx="107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美术</a:t>
            </a: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音乐</a:t>
            </a: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文学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129713" y="3562105"/>
            <a:ext cx="1360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评估标准</a:t>
            </a:r>
          </a:p>
          <a:p>
            <a:endParaRPr kumimoji="1" lang="zh-CN" altLang="en-US" dirty="0" smtClean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制度政策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987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cxnSp>
        <p:nvCxnSpPr>
          <p:cNvPr id="22" name="直接箭头连接符 2"/>
          <p:cNvCxnSpPr>
            <a:cxnSpLocks noChangeShapeType="1"/>
          </p:cNvCxnSpPr>
          <p:nvPr/>
        </p:nvCxnSpPr>
        <p:spPr bwMode="auto">
          <a:xfrm>
            <a:off x="1671930" y="4776942"/>
            <a:ext cx="9513887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连接符 5"/>
          <p:cNvCxnSpPr>
            <a:cxnSpLocks noChangeShapeType="1"/>
          </p:cNvCxnSpPr>
          <p:nvPr/>
        </p:nvCxnSpPr>
        <p:spPr bwMode="auto">
          <a:xfrm flipV="1">
            <a:off x="3121317" y="4761076"/>
            <a:ext cx="0" cy="5445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连接符 38"/>
          <p:cNvCxnSpPr>
            <a:cxnSpLocks noChangeShapeType="1"/>
          </p:cNvCxnSpPr>
          <p:nvPr/>
        </p:nvCxnSpPr>
        <p:spPr bwMode="auto">
          <a:xfrm flipH="1" flipV="1">
            <a:off x="6145505" y="4380062"/>
            <a:ext cx="1587" cy="3762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接连接符 40"/>
          <p:cNvCxnSpPr>
            <a:cxnSpLocks noChangeShapeType="1"/>
          </p:cNvCxnSpPr>
          <p:nvPr/>
        </p:nvCxnSpPr>
        <p:spPr bwMode="auto">
          <a:xfrm flipH="1" flipV="1">
            <a:off x="9242717" y="4803926"/>
            <a:ext cx="0" cy="4333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6" name="矩形 2"/>
          <p:cNvSpPr>
            <a:spLocks noChangeArrowheads="1"/>
          </p:cNvSpPr>
          <p:nvPr/>
        </p:nvSpPr>
        <p:spPr bwMode="auto">
          <a:xfrm>
            <a:off x="1681455" y="5169054"/>
            <a:ext cx="28082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弱人工智能</a:t>
            </a:r>
            <a:endParaRPr lang="zh-CN" altLang="en-US" sz="3200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  <p:sp>
        <p:nvSpPr>
          <p:cNvPr id="27" name="矩形 2"/>
          <p:cNvSpPr>
            <a:spLocks noChangeArrowheads="1"/>
          </p:cNvSpPr>
          <p:nvPr/>
        </p:nvSpPr>
        <p:spPr bwMode="auto">
          <a:xfrm>
            <a:off x="4705642" y="3368829"/>
            <a:ext cx="28082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altLang="zh-CN" sz="3200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Neural-art</a:t>
            </a:r>
            <a:endParaRPr lang="zh-CN" altLang="en-US" sz="3200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  <p:sp>
        <p:nvSpPr>
          <p:cNvPr id="28" name="矩形 2"/>
          <p:cNvSpPr>
            <a:spLocks noChangeArrowheads="1"/>
          </p:cNvSpPr>
          <p:nvPr/>
        </p:nvSpPr>
        <p:spPr bwMode="auto">
          <a:xfrm>
            <a:off x="8018755" y="5096029"/>
            <a:ext cx="28082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超级人工智能</a:t>
            </a:r>
            <a:endParaRPr lang="zh-CN" altLang="en-US" sz="3200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  <p:cxnSp>
        <p:nvCxnSpPr>
          <p:cNvPr id="29" name="直接连接符 38"/>
          <p:cNvCxnSpPr>
            <a:cxnSpLocks noChangeShapeType="1"/>
          </p:cNvCxnSpPr>
          <p:nvPr/>
        </p:nvCxnSpPr>
        <p:spPr bwMode="auto">
          <a:xfrm flipH="1" flipV="1">
            <a:off x="4626268" y="4588823"/>
            <a:ext cx="1587" cy="3762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0" name="直接连接符 38"/>
          <p:cNvCxnSpPr>
            <a:cxnSpLocks noChangeShapeType="1"/>
          </p:cNvCxnSpPr>
          <p:nvPr/>
        </p:nvCxnSpPr>
        <p:spPr bwMode="auto">
          <a:xfrm flipH="1" flipV="1">
            <a:off x="7746499" y="4604687"/>
            <a:ext cx="1587" cy="3762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1" name="文本框 30"/>
          <p:cNvSpPr txBox="1"/>
          <p:nvPr/>
        </p:nvSpPr>
        <p:spPr>
          <a:xfrm>
            <a:off x="7513930" y="3944239"/>
            <a:ext cx="631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算法、</a:t>
            </a:r>
            <a:r>
              <a:rPr kumimoji="1" lang="zh-CN" altLang="en-US" sz="2000" dirty="0" smtClean="0">
                <a:solidFill>
                  <a:schemeClr val="bg1"/>
                </a:solidFill>
              </a:rPr>
              <a:t>数据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708568" y="3966018"/>
            <a:ext cx="284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算法、数据、计算能力</a:t>
            </a:r>
            <a:endParaRPr kumimoji="1" lang="zh-CN" altLang="en-US" dirty="0"/>
          </a:p>
        </p:txBody>
      </p:sp>
      <p:cxnSp>
        <p:nvCxnSpPr>
          <p:cNvPr id="34" name="肘形连接符 33"/>
          <p:cNvCxnSpPr/>
          <p:nvPr/>
        </p:nvCxnSpPr>
        <p:spPr bwMode="auto">
          <a:xfrm>
            <a:off x="4031008" y="2753736"/>
            <a:ext cx="914400" cy="914400"/>
          </a:xfrm>
          <a:prstGeom prst="bentConnector3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肘形连接符 41"/>
          <p:cNvCxnSpPr/>
          <p:nvPr/>
        </p:nvCxnSpPr>
        <p:spPr bwMode="auto">
          <a:xfrm flipH="1">
            <a:off x="7151852" y="2742134"/>
            <a:ext cx="914400" cy="914400"/>
          </a:xfrm>
          <a:prstGeom prst="bentConnector3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 bwMode="auto">
          <a:xfrm flipH="1">
            <a:off x="5980170" y="2779168"/>
            <a:ext cx="14990" cy="74443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 bwMode="auto">
          <a:xfrm flipV="1">
            <a:off x="5672834" y="2763046"/>
            <a:ext cx="632123" cy="568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3951010" y="2323601"/>
            <a:ext cx="994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</a:rPr>
              <a:t>美术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633315" y="2262046"/>
            <a:ext cx="95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</a:rPr>
              <a:t>音乐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507620" y="2310420"/>
            <a:ext cx="82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</a:rPr>
              <a:t>文学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711904" y="1783892"/>
            <a:ext cx="879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Art</a:t>
            </a:r>
            <a:r>
              <a:rPr kumimoji="1" lang="zh-CN" altLang="en-US" dirty="0" smtClean="0">
                <a:solidFill>
                  <a:schemeClr val="bg1"/>
                </a:solidFill>
              </a:rPr>
              <a:t>                                     视觉                         听觉                           思维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671930" y="1244184"/>
            <a:ext cx="757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Neural</a:t>
            </a:r>
            <a:r>
              <a:rPr kumimoji="1" lang="zh-CN" altLang="en-US" dirty="0" smtClean="0">
                <a:solidFill>
                  <a:schemeClr val="bg1"/>
                </a:solidFill>
              </a:rPr>
              <a:t>                            图像处理               语音处理                 自然语言处理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68" name="直接连接符 38"/>
          <p:cNvCxnSpPr>
            <a:cxnSpLocks noChangeShapeType="1"/>
          </p:cNvCxnSpPr>
          <p:nvPr/>
        </p:nvCxnSpPr>
        <p:spPr bwMode="auto">
          <a:xfrm rot="16200000" flipV="1">
            <a:off x="4190886" y="1626265"/>
            <a:ext cx="1587" cy="21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0" name="直接连接符 38"/>
          <p:cNvCxnSpPr>
            <a:cxnSpLocks noChangeShapeType="1"/>
          </p:cNvCxnSpPr>
          <p:nvPr/>
        </p:nvCxnSpPr>
        <p:spPr bwMode="auto">
          <a:xfrm rot="16200000" flipV="1">
            <a:off x="5999105" y="1627834"/>
            <a:ext cx="1587" cy="21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2" name="直接连接符 38"/>
          <p:cNvCxnSpPr>
            <a:cxnSpLocks noChangeShapeType="1"/>
          </p:cNvCxnSpPr>
          <p:nvPr/>
        </p:nvCxnSpPr>
        <p:spPr bwMode="auto">
          <a:xfrm rot="16200000" flipV="1">
            <a:off x="7886037" y="1638831"/>
            <a:ext cx="1587" cy="21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" name="直接连接符 38"/>
          <p:cNvCxnSpPr>
            <a:cxnSpLocks noChangeShapeType="1"/>
          </p:cNvCxnSpPr>
          <p:nvPr/>
        </p:nvCxnSpPr>
        <p:spPr bwMode="auto">
          <a:xfrm rot="16200000" flipV="1">
            <a:off x="1970164" y="1638831"/>
            <a:ext cx="1587" cy="21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" name="直接连接符 38"/>
          <p:cNvCxnSpPr>
            <a:cxnSpLocks noChangeShapeType="1"/>
          </p:cNvCxnSpPr>
          <p:nvPr/>
        </p:nvCxnSpPr>
        <p:spPr bwMode="auto">
          <a:xfrm flipH="1" flipV="1">
            <a:off x="8703745" y="1731883"/>
            <a:ext cx="855891" cy="11006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7" name="直接连接符 38"/>
          <p:cNvCxnSpPr>
            <a:cxnSpLocks noChangeShapeType="1"/>
          </p:cNvCxnSpPr>
          <p:nvPr/>
        </p:nvCxnSpPr>
        <p:spPr bwMode="auto">
          <a:xfrm flipV="1">
            <a:off x="9559636" y="1101977"/>
            <a:ext cx="0" cy="1390901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7" name="文本框 16"/>
          <p:cNvSpPr txBox="1"/>
          <p:nvPr/>
        </p:nvSpPr>
        <p:spPr>
          <a:xfrm>
            <a:off x="9824823" y="1070349"/>
            <a:ext cx="110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理论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824823" y="1594264"/>
            <a:ext cx="117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案例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824823" y="2143289"/>
            <a:ext cx="110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市场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785477" y="1255015"/>
            <a:ext cx="7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纯艺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796877" y="1857958"/>
            <a:ext cx="82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工具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42280" y="2651040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 smtClean="0">
                <a:solidFill>
                  <a:srgbClr val="00B0F0"/>
                </a:solidFill>
              </a:rPr>
              <a:t>价值</a:t>
            </a:r>
            <a:endParaRPr kumimoji="1" lang="zh-CN" altLang="en-US" sz="4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22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822326" y="3001731"/>
            <a:ext cx="5929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chemeClr val="bg1"/>
                </a:solidFill>
              </a:rPr>
              <a:t>Neural-art</a:t>
            </a:r>
            <a:r>
              <a:rPr kumimoji="1" lang="zh-CN" altLang="en-US" sz="3200" b="1" dirty="0" smtClean="0">
                <a:solidFill>
                  <a:schemeClr val="bg1"/>
                </a:solidFill>
              </a:rPr>
              <a:t>价值体系</a:t>
            </a:r>
          </a:p>
          <a:p>
            <a:endParaRPr kumimoji="1" lang="zh-CN" altLang="en-US" sz="3200" b="1" dirty="0">
              <a:solidFill>
                <a:schemeClr val="bg1"/>
              </a:solidFill>
            </a:endParaRPr>
          </a:p>
          <a:p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01563" y="1382286"/>
            <a:ext cx="50863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</a:rPr>
              <a:t>·</a:t>
            </a:r>
            <a:r>
              <a:rPr kumimoji="1" lang="zh-CN" altLang="en-US" sz="2000" dirty="0" smtClean="0">
                <a:solidFill>
                  <a:schemeClr val="bg1"/>
                </a:solidFill>
              </a:rPr>
              <a:t>直接市场价值</a:t>
            </a:r>
          </a:p>
          <a:p>
            <a:r>
              <a:rPr kumimoji="1" lang="zh-CN" altLang="en-US" sz="2000" dirty="0" smtClean="0">
                <a:solidFill>
                  <a:schemeClr val="bg1"/>
                </a:solidFill>
              </a:rPr>
              <a:t>        </a:t>
            </a:r>
          </a:p>
          <a:p>
            <a:endParaRPr kumimoji="1" lang="zh-CN" altLang="en-US" sz="2000" dirty="0" smtClean="0">
              <a:solidFill>
                <a:schemeClr val="bg1"/>
              </a:solidFill>
            </a:endParaRPr>
          </a:p>
          <a:p>
            <a:endParaRPr kumimoji="1" lang="zh-CN" altLang="en-US" sz="2000" dirty="0">
              <a:solidFill>
                <a:schemeClr val="bg1"/>
              </a:solidFill>
            </a:endParaRPr>
          </a:p>
          <a:p>
            <a:r>
              <a:rPr kumimoji="1" lang="en-US" altLang="zh-CN" sz="2000" b="1" dirty="0" smtClean="0">
                <a:solidFill>
                  <a:schemeClr val="bg1"/>
                </a:solidFill>
              </a:rPr>
              <a:t>·</a:t>
            </a:r>
            <a:r>
              <a:rPr kumimoji="1" lang="zh-CN" altLang="en-US" sz="2000" dirty="0" smtClean="0">
                <a:solidFill>
                  <a:schemeClr val="bg1"/>
                </a:solidFill>
              </a:rPr>
              <a:t>科研价值</a:t>
            </a:r>
          </a:p>
          <a:p>
            <a:endParaRPr kumimoji="1" lang="zh-CN" altLang="en-US" sz="2000" dirty="0" smtClean="0">
              <a:solidFill>
                <a:schemeClr val="bg1"/>
              </a:solidFill>
            </a:endParaRPr>
          </a:p>
          <a:p>
            <a:endParaRPr kumimoji="1" lang="zh-CN" altLang="en-US" sz="2000" dirty="0" smtClean="0">
              <a:solidFill>
                <a:schemeClr val="bg1"/>
              </a:solidFill>
            </a:endParaRPr>
          </a:p>
          <a:p>
            <a:endParaRPr kumimoji="1" lang="zh-CN" altLang="en-US" sz="2000" dirty="0">
              <a:solidFill>
                <a:schemeClr val="bg1"/>
              </a:solidFill>
            </a:endParaRPr>
          </a:p>
          <a:p>
            <a:r>
              <a:rPr kumimoji="1" lang="en-US" altLang="zh-CN" sz="2000" b="1" dirty="0" smtClean="0">
                <a:solidFill>
                  <a:schemeClr val="bg1"/>
                </a:solidFill>
              </a:rPr>
              <a:t>·</a:t>
            </a:r>
            <a:r>
              <a:rPr kumimoji="1" lang="zh-CN" altLang="en-US" sz="2000" dirty="0" smtClean="0">
                <a:solidFill>
                  <a:schemeClr val="bg1"/>
                </a:solidFill>
              </a:rPr>
              <a:t>艺术价值</a:t>
            </a:r>
          </a:p>
          <a:p>
            <a:endParaRPr kumimoji="1" lang="zh-CN" altLang="en-US" sz="2000" dirty="0" smtClean="0">
              <a:solidFill>
                <a:schemeClr val="bg1"/>
              </a:solidFill>
            </a:endParaRPr>
          </a:p>
          <a:p>
            <a:endParaRPr kumimoji="1" lang="zh-CN" altLang="en-US" sz="2000" dirty="0" smtClean="0">
              <a:solidFill>
                <a:schemeClr val="bg1"/>
              </a:solidFill>
            </a:endParaRPr>
          </a:p>
          <a:p>
            <a:endParaRPr kumimoji="1" lang="zh-CN" altLang="en-US" sz="2000" dirty="0">
              <a:solidFill>
                <a:schemeClr val="bg1"/>
              </a:solidFill>
            </a:endParaRPr>
          </a:p>
          <a:p>
            <a:r>
              <a:rPr kumimoji="1" lang="en-US" altLang="zh-CN" sz="2000" b="1" dirty="0" smtClean="0">
                <a:solidFill>
                  <a:schemeClr val="bg1"/>
                </a:solidFill>
              </a:rPr>
              <a:t>·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衍生价值                           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575496" y="1109892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案例</a:t>
            </a:r>
          </a:p>
          <a:p>
            <a:endParaRPr kumimoji="1" lang="zh-CN" altLang="en-US" dirty="0" smtClean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价值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488114" y="1116075"/>
            <a:ext cx="108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工具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纯艺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86447" y="2372564"/>
            <a:ext cx="1057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算法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数据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29488" y="2372564"/>
            <a:ext cx="2386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图像处理</a:t>
            </a: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语音处理</a:t>
            </a: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自然语言处理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557674" y="2372564"/>
            <a:ext cx="1471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历史</a:t>
            </a:r>
          </a:p>
          <a:p>
            <a:endParaRPr kumimoji="1" lang="zh-CN" altLang="en-US" dirty="0" smtClean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发展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488114" y="3562105"/>
            <a:ext cx="107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美术</a:t>
            </a: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音乐</a:t>
            </a: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文学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129713" y="3562105"/>
            <a:ext cx="1360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评估标准</a:t>
            </a:r>
          </a:p>
          <a:p>
            <a:endParaRPr kumimoji="1" lang="zh-CN" altLang="en-US" dirty="0" smtClean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制度政策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"/>
          <p:cNvCxnSpPr>
            <a:cxnSpLocks noChangeShapeType="1"/>
          </p:cNvCxnSpPr>
          <p:nvPr/>
        </p:nvCxnSpPr>
        <p:spPr bwMode="auto">
          <a:xfrm flipV="1">
            <a:off x="10451461" y="2805198"/>
            <a:ext cx="985545" cy="14508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4" name="文本框 23"/>
          <p:cNvSpPr txBox="1"/>
          <p:nvPr/>
        </p:nvSpPr>
        <p:spPr>
          <a:xfrm>
            <a:off x="9987604" y="2686161"/>
            <a:ext cx="36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弱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528931" y="2641646"/>
            <a:ext cx="65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超级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60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822326" y="774259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Neural-art</a:t>
            </a:r>
            <a:r>
              <a:rPr kumimoji="1" lang="zh-CN" altLang="en-US" dirty="0" smtClean="0">
                <a:solidFill>
                  <a:schemeClr val="bg1"/>
                </a:solidFill>
              </a:rPr>
              <a:t>之衍生价值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36" y="1365125"/>
            <a:ext cx="8458327" cy="484287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743826" y="6385460"/>
            <a:ext cx="4629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bg1"/>
                </a:solidFill>
              </a:rPr>
              <a:t>截自：产业前沿</a:t>
            </a:r>
            <a:r>
              <a:rPr kumimoji="1" lang="en-US" altLang="zh-CN" sz="1400" dirty="0">
                <a:solidFill>
                  <a:schemeClr val="bg1"/>
                </a:solidFill>
              </a:rPr>
              <a:t>2017</a:t>
            </a:r>
            <a:r>
              <a:rPr kumimoji="1" lang="zh-CN" altLang="en-US" sz="1400" dirty="0">
                <a:solidFill>
                  <a:schemeClr val="bg1"/>
                </a:solidFill>
              </a:rPr>
              <a:t>课件</a:t>
            </a:r>
            <a:r>
              <a:rPr kumimoji="1" lang="en-US" altLang="zh-CN" sz="1400" dirty="0" smtClean="0">
                <a:solidFill>
                  <a:schemeClr val="bg1"/>
                </a:solidFill>
              </a:rPr>
              <a:t>08</a:t>
            </a:r>
            <a:r>
              <a:rPr kumimoji="1" lang="zh-CN" altLang="en-US" sz="1400" dirty="0" smtClean="0">
                <a:solidFill>
                  <a:schemeClr val="bg1"/>
                </a:solidFill>
              </a:rPr>
              <a:t>课件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90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2" name="文本框 11"/>
          <p:cNvSpPr txBox="1"/>
          <p:nvPr/>
        </p:nvSpPr>
        <p:spPr>
          <a:xfrm>
            <a:off x="822326" y="774259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Neural-art</a:t>
            </a:r>
            <a:r>
              <a:rPr kumimoji="1" lang="zh-CN" altLang="en-US" dirty="0" smtClean="0">
                <a:solidFill>
                  <a:schemeClr val="bg1"/>
                </a:solidFill>
              </a:rPr>
              <a:t>之衍生价值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34716" y="774259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Neural-art</a:t>
            </a:r>
            <a:r>
              <a:rPr kumimoji="1" lang="zh-CN" altLang="en-US" dirty="0" smtClean="0">
                <a:solidFill>
                  <a:schemeClr val="bg1"/>
                </a:solidFill>
              </a:rPr>
              <a:t>服务集成系统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00175" y="1460897"/>
            <a:ext cx="201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独立区功能：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71800" y="1645563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1</a:t>
            </a:r>
            <a:r>
              <a:rPr kumimoji="1" lang="zh-CN" altLang="en-US" dirty="0" smtClean="0">
                <a:solidFill>
                  <a:schemeClr val="bg1"/>
                </a:solidFill>
              </a:rPr>
              <a:t>、美术：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116" y="1537070"/>
            <a:ext cx="2511327" cy="1505816"/>
          </a:xfrm>
          <a:prstGeom prst="rect">
            <a:avLst/>
          </a:prstGeom>
        </p:spPr>
      </p:pic>
      <p:pic>
        <p:nvPicPr>
          <p:cNvPr id="21" name="图片 20" descr="2017040716502530067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142" y="1561708"/>
            <a:ext cx="2637490" cy="145114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331" y="1574746"/>
            <a:ext cx="1410749" cy="1410749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197054" y="3188368"/>
            <a:ext cx="822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             </a:t>
            </a:r>
            <a:r>
              <a:rPr lang="en-US" altLang="zh-CN" b="1" dirty="0" err="1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Google</a:t>
            </a:r>
            <a:r>
              <a:rPr lang="en-US" altLang="zh-TW" b="1" dirty="0" err="1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SketchRNN</a:t>
            </a:r>
            <a:r>
              <a:rPr lang="zh-CN" altLang="en-US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          </a:t>
            </a:r>
            <a:r>
              <a:rPr lang="en-US" altLang="zh-CN" b="1" dirty="0" err="1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AdobeSensei</a:t>
            </a:r>
            <a:r>
              <a:rPr lang="zh-CN" altLang="en-US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智能插件      </a:t>
            </a:r>
            <a:r>
              <a:rPr lang="en-US" altLang="zh-CN" b="1" dirty="0" err="1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Prisma</a:t>
            </a:r>
            <a:endParaRPr lang="zh-CN" altLang="en-US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743075" y="3796466"/>
            <a:ext cx="206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图片    </a:t>
            </a:r>
            <a:r>
              <a:rPr kumimoji="1" lang="zh-CN" altLang="en-US" dirty="0" smtClean="0">
                <a:solidFill>
                  <a:srgbClr val="FF0000"/>
                </a:solidFill>
              </a:rPr>
              <a:t>生成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407443" y="4655720"/>
            <a:ext cx="86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搜索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407443" y="5514975"/>
            <a:ext cx="70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修图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7634" y="3951179"/>
            <a:ext cx="2282924" cy="1713536"/>
          </a:xfrm>
          <a:prstGeom prst="rect">
            <a:avLst/>
          </a:prstGeom>
        </p:spPr>
      </p:pic>
      <p:pic>
        <p:nvPicPr>
          <p:cNvPr id="29" name="图片 28" descr="8ed1b0c9278d811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175" y="3951179"/>
            <a:ext cx="3889421" cy="176579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83021" y="5874622"/>
            <a:ext cx="292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手绘→图形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71138" y="5817231"/>
            <a:ext cx="160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融合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887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2" name="文本框 11"/>
          <p:cNvSpPr txBox="1"/>
          <p:nvPr/>
        </p:nvSpPr>
        <p:spPr>
          <a:xfrm>
            <a:off x="822326" y="774259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Neural-art</a:t>
            </a:r>
            <a:r>
              <a:rPr kumimoji="1" lang="zh-CN" altLang="en-US" dirty="0" smtClean="0">
                <a:solidFill>
                  <a:schemeClr val="bg1"/>
                </a:solidFill>
              </a:rPr>
              <a:t>之衍生价值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34716" y="774259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Neural-art</a:t>
            </a:r>
            <a:r>
              <a:rPr kumimoji="1" lang="zh-CN" altLang="en-US" dirty="0" smtClean="0">
                <a:solidFill>
                  <a:schemeClr val="bg1"/>
                </a:solidFill>
              </a:rPr>
              <a:t>服务集成系统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00175" y="1460897"/>
            <a:ext cx="201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独立区功能：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71800" y="1645563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1</a:t>
            </a:r>
            <a:r>
              <a:rPr kumimoji="1" lang="zh-CN" altLang="en-US" dirty="0" smtClean="0">
                <a:solidFill>
                  <a:schemeClr val="bg1"/>
                </a:solidFill>
              </a:rPr>
              <a:t>、美术：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116" y="1537070"/>
            <a:ext cx="2511327" cy="1505816"/>
          </a:xfrm>
          <a:prstGeom prst="rect">
            <a:avLst/>
          </a:prstGeom>
        </p:spPr>
      </p:pic>
      <p:pic>
        <p:nvPicPr>
          <p:cNvPr id="21" name="图片 20" descr="2017040716502530067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142" y="1561708"/>
            <a:ext cx="2637490" cy="145114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331" y="1574746"/>
            <a:ext cx="1410749" cy="1410749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197054" y="3188368"/>
            <a:ext cx="822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             </a:t>
            </a:r>
            <a:r>
              <a:rPr lang="en-US" altLang="zh-CN" b="1" dirty="0" err="1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Google</a:t>
            </a:r>
            <a:r>
              <a:rPr lang="en-US" altLang="zh-TW" b="1" dirty="0" err="1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SketchRNN</a:t>
            </a:r>
            <a:r>
              <a:rPr lang="zh-CN" altLang="en-US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          </a:t>
            </a:r>
            <a:r>
              <a:rPr lang="en-US" altLang="zh-CN" b="1" dirty="0" err="1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AdobeSensei</a:t>
            </a:r>
            <a:r>
              <a:rPr lang="zh-CN" altLang="en-US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智能插件      </a:t>
            </a:r>
            <a:r>
              <a:rPr lang="en-US" altLang="zh-CN" b="1" dirty="0" err="1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Prisma</a:t>
            </a:r>
            <a:endParaRPr lang="zh-CN" altLang="en-US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743075" y="3796466"/>
            <a:ext cx="206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图片    生成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407443" y="4655720"/>
            <a:ext cx="86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搜索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407443" y="5514975"/>
            <a:ext cx="70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修图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321" y="3898230"/>
            <a:ext cx="5410659" cy="16961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998089" y="5852484"/>
            <a:ext cx="523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手绘搜索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858072" y="5796613"/>
            <a:ext cx="172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</a:rPr>
              <a:t>相似图片搜索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14712" y="5861339"/>
            <a:ext cx="13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文字搜索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985" y="3945981"/>
            <a:ext cx="2768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0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2" name="文本框 11"/>
          <p:cNvSpPr txBox="1"/>
          <p:nvPr/>
        </p:nvSpPr>
        <p:spPr>
          <a:xfrm>
            <a:off x="822326" y="774259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Neural-art</a:t>
            </a:r>
            <a:r>
              <a:rPr kumimoji="1" lang="zh-CN" altLang="en-US" dirty="0" smtClean="0">
                <a:solidFill>
                  <a:schemeClr val="bg1"/>
                </a:solidFill>
              </a:rPr>
              <a:t>之衍生价值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34716" y="774259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Neural-art</a:t>
            </a:r>
            <a:r>
              <a:rPr kumimoji="1" lang="zh-CN" altLang="en-US" dirty="0" smtClean="0">
                <a:solidFill>
                  <a:schemeClr val="bg1"/>
                </a:solidFill>
              </a:rPr>
              <a:t>服务集成系统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00175" y="1460897"/>
            <a:ext cx="201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独立区功能：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71800" y="1645563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1</a:t>
            </a:r>
            <a:r>
              <a:rPr kumimoji="1" lang="zh-CN" altLang="en-US" dirty="0" smtClean="0">
                <a:solidFill>
                  <a:schemeClr val="bg1"/>
                </a:solidFill>
              </a:rPr>
              <a:t>、美术：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116" y="1537070"/>
            <a:ext cx="2511327" cy="1505816"/>
          </a:xfrm>
          <a:prstGeom prst="rect">
            <a:avLst/>
          </a:prstGeom>
        </p:spPr>
      </p:pic>
      <p:pic>
        <p:nvPicPr>
          <p:cNvPr id="21" name="图片 20" descr="2017040716502530067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142" y="1561708"/>
            <a:ext cx="2637490" cy="145114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331" y="1574746"/>
            <a:ext cx="1410749" cy="1410749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197054" y="3188368"/>
            <a:ext cx="822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             </a:t>
            </a:r>
            <a:r>
              <a:rPr lang="en-US" altLang="zh-CN" b="1" dirty="0" err="1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Google</a:t>
            </a:r>
            <a:r>
              <a:rPr lang="en-US" altLang="zh-TW" b="1" dirty="0" err="1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SketchRNN</a:t>
            </a:r>
            <a:r>
              <a:rPr lang="zh-CN" altLang="en-US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          </a:t>
            </a:r>
            <a:r>
              <a:rPr lang="en-US" altLang="zh-CN" b="1" dirty="0" err="1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AdobeSensei</a:t>
            </a:r>
            <a:r>
              <a:rPr lang="zh-CN" altLang="en-US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智能插件      </a:t>
            </a:r>
            <a:r>
              <a:rPr lang="en-US" altLang="zh-CN" b="1" dirty="0" err="1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Prisma</a:t>
            </a:r>
            <a:endParaRPr lang="zh-CN" altLang="en-US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743075" y="3796466"/>
            <a:ext cx="206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图片    生成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407443" y="4655720"/>
            <a:ext cx="86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搜索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407443" y="5514975"/>
            <a:ext cx="70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修图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93" y="3797410"/>
            <a:ext cx="2415531" cy="190223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825541" y="6037745"/>
            <a:ext cx="203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PS</a:t>
            </a:r>
            <a:r>
              <a:rPr kumimoji="1" lang="zh-CN" altLang="en-US" dirty="0" smtClean="0">
                <a:solidFill>
                  <a:schemeClr val="bg1"/>
                </a:solidFill>
              </a:rPr>
              <a:t>抠图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90" y="3863483"/>
            <a:ext cx="2638764" cy="184713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230320" y="6007223"/>
            <a:ext cx="210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延伸扩充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886" y="3863483"/>
            <a:ext cx="3434041" cy="175606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279368" y="5995956"/>
            <a:ext cx="176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背景切换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28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822326" y="774259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Neural-art</a:t>
            </a:r>
            <a:r>
              <a:rPr kumimoji="1" lang="zh-CN" altLang="en-US" dirty="0" smtClean="0">
                <a:solidFill>
                  <a:schemeClr val="bg1"/>
                </a:solidFill>
              </a:rPr>
              <a:t>之衍生价值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34716" y="774259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Neural-art</a:t>
            </a:r>
            <a:r>
              <a:rPr kumimoji="1" lang="zh-CN" altLang="en-US" dirty="0" smtClean="0">
                <a:solidFill>
                  <a:schemeClr val="bg1"/>
                </a:solidFill>
              </a:rPr>
              <a:t>服务集成系统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90109" y="1962869"/>
            <a:ext cx="212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2</a:t>
            </a:r>
            <a:r>
              <a:rPr kumimoji="1" lang="zh-CN" altLang="en-US" dirty="0" smtClean="0">
                <a:solidFill>
                  <a:schemeClr val="bg1"/>
                </a:solidFill>
              </a:rPr>
              <a:t>、音乐：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00175" y="1460897"/>
            <a:ext cx="201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独立区功能：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917" y="2567995"/>
            <a:ext cx="2803460" cy="133525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903" y="2063809"/>
            <a:ext cx="1264003" cy="126400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441" y="1501199"/>
            <a:ext cx="1340684" cy="831002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400175" y="2905006"/>
            <a:ext cx="222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音乐   生成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22472" y="3539876"/>
            <a:ext cx="160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图片→音乐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367375" y="4000380"/>
            <a:ext cx="2323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设定参数→音乐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16422" y="3615972"/>
            <a:ext cx="150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语音→音乐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700213" y="4986338"/>
            <a:ext cx="158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处理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28" y="4519416"/>
            <a:ext cx="3682375" cy="206949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7895425" y="5193480"/>
            <a:ext cx="1194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Tahoma" charset="0"/>
              </a:rPr>
              <a:t>开源工具</a:t>
            </a:r>
          </a:p>
          <a:p>
            <a:r>
              <a:rPr lang="en-US" altLang="zh-CN" b="1" dirty="0" smtClean="0">
                <a:solidFill>
                  <a:schemeClr val="bg1"/>
                </a:solidFill>
                <a:latin typeface="Tahoma" charset="0"/>
              </a:rPr>
              <a:t>Audacity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840" y="2205622"/>
            <a:ext cx="1620226" cy="972136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0186845" y="3347567"/>
            <a:ext cx="134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音乐→音乐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491" y="2278335"/>
            <a:ext cx="1990196" cy="114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5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822326" y="774259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Neural-art</a:t>
            </a:r>
            <a:r>
              <a:rPr kumimoji="1" lang="zh-CN" altLang="en-US" dirty="0" smtClean="0">
                <a:solidFill>
                  <a:schemeClr val="bg1"/>
                </a:solidFill>
              </a:rPr>
              <a:t>之衍生价值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34716" y="774259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Neural-art</a:t>
            </a:r>
            <a:r>
              <a:rPr kumimoji="1" lang="zh-CN" altLang="en-US" dirty="0" smtClean="0">
                <a:solidFill>
                  <a:schemeClr val="bg1"/>
                </a:solidFill>
              </a:rPr>
              <a:t>服务集成系统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90109" y="1962869"/>
            <a:ext cx="212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3</a:t>
            </a:r>
            <a:r>
              <a:rPr kumimoji="1" lang="zh-CN" altLang="en-US" dirty="0" smtClean="0">
                <a:solidFill>
                  <a:schemeClr val="bg1"/>
                </a:solidFill>
              </a:rPr>
              <a:t>、文学：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00175" y="1460897"/>
            <a:ext cx="201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独立功能区：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14488" y="2464841"/>
            <a:ext cx="180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文学    生成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24" y="2540595"/>
            <a:ext cx="1150320" cy="187524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844" y="2540595"/>
            <a:ext cx="1265822" cy="1920832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120303" y="4669821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图片→诗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353" y="2601013"/>
            <a:ext cx="1810066" cy="1121942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171931" y="3822479"/>
            <a:ext cx="147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诗→诗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550" y="2332201"/>
            <a:ext cx="2878066" cy="14583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434594" y="4059388"/>
            <a:ext cx="2123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网流数据→新闻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236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520</Words>
  <Application>Microsoft Macintosh PowerPoint</Application>
  <PresentationFormat>宽屏</PresentationFormat>
  <Paragraphs>188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Billboard</vt:lpstr>
      <vt:lpstr>Calibri</vt:lpstr>
      <vt:lpstr>Calibri Light</vt:lpstr>
      <vt:lpstr>Tahoma</vt:lpstr>
      <vt:lpstr>宋体</vt:lpstr>
      <vt:lpstr>微软雅黑</vt:lpstr>
      <vt:lpstr>造字工房言宋（非商用）常规体</vt:lpstr>
      <vt:lpstr>张海山锐谐体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peng</dc:creator>
  <cp:lastModifiedBy>JUN peng</cp:lastModifiedBy>
  <cp:revision>90</cp:revision>
  <dcterms:created xsi:type="dcterms:W3CDTF">2017-11-03T01:45:03Z</dcterms:created>
  <dcterms:modified xsi:type="dcterms:W3CDTF">2017-12-22T10:16:38Z</dcterms:modified>
</cp:coreProperties>
</file>